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2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11AA-CF2D-40F4-BAD5-3FC8C7843100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B2681-803B-4D06-AE89-A6EE0E61D3E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1ADD9-5386-4978-A92C-14C5AD669C7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52DCA-0B76-4559-BCB2-BA45EF378DC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5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35DC8-871C-4833-A33C-A0A5E1853CC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HUGEST tumors ever reported in human beings (50-100 lbs.?) are frequently benign mucinous ovarian tumors.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94347-E230-4B2D-9BAD-0B415C7B6CF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58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078F1-45CA-43D1-ABDB-52BD6E3CA6B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B503E-ACDC-4057-B205-5F268B2AED4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449DC-051E-49EC-A3BA-041CB0B5C75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42C2D-C636-40C4-AC13-33997A8BB0A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62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9339B-0080-4DC6-9CD2-6F303073C97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61E3C-3AE8-440C-9737-201143B1AC7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6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3398F-2FB5-4563-BE7F-CE9C07661C88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70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8BD48-9384-4CB0-A391-8E1BFA00E4E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C1892-3A4A-4659-BC88-42F974C31EB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71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Call-Exner bodies are virtually diagnostic of granulosa cell tumors.</a:t>
            </a:r>
          </a:p>
          <a:p>
            <a:pPr eaLnBrk="1" hangingPunct="1"/>
            <a:r>
              <a:rPr lang="en-US" smtClean="0"/>
              <a:t>Q: Do they remind you of “rosettes”?  Ans: YES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A447C-B92B-466E-9EFB-E4141C1BA6F3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47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1382C-D8AD-4A71-AADA-E6D83256C504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473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1B9CB-44A8-4137-BD29-A61E4412FCB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2E68C-55AD-49F3-A5E9-BB554B102A3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284ED-9DAF-4131-8173-DEE5393EABF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710D2-41D1-4121-9062-0C8FE6881BF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C703B-7259-4374-9417-7C0D9108FF9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Close up of papillae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5624E-C1A7-4160-975F-DC0DB110128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33FF"/>
                </a:solidFill>
              </a:rPr>
              <a:t>PSAMMOMA bodies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5FFD1-2FC1-4BE1-AC8E-ED3C006F6FC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MA: multilocular, large, cystic masses filled with viscous, gelatinous material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4383-D809-4BCB-A060-AF733FD6F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4B8B-D608-4BD6-929D-0BEAF8308BB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D4E2-4E2B-4DD8-AB45-B9E2CD7730E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ioscience.org/atlases/cdrom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ioscience.org/atlases/cdrom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/>
              <a:t>OVARIAN TUMORS</a:t>
            </a:r>
            <a:endParaRPr lang="en-IN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3929066"/>
            <a:ext cx="4772036" cy="1752600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smtClean="0"/>
              <a:t>RUBAIYA, Tutor, Department of Pathology </a:t>
            </a:r>
          </a:p>
          <a:p>
            <a:r>
              <a:rPr lang="en-IN" dirty="0" err="1" smtClean="0"/>
              <a:t>S.K.Medical</a:t>
            </a:r>
            <a:r>
              <a:rPr lang="en-IN" dirty="0" smtClean="0"/>
              <a:t> College, </a:t>
            </a:r>
            <a:r>
              <a:rPr lang="en-IN" dirty="0" err="1" smtClean="0"/>
              <a:t>Muz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1. Serous tumors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2451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</a:t>
            </a:r>
            <a:endParaRPr lang="hu-HU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u-HU" dirty="0" smtClean="0"/>
              <a:t>60% benign 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u-HU" dirty="0" smtClean="0"/>
              <a:t>15% borderline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u-HU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u-HU" dirty="0" smtClean="0"/>
              <a:t>25% malignant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u-HU" dirty="0" smtClean="0"/>
          </a:p>
          <a:p>
            <a:pPr marL="990600" lvl="1" indent="-533400" eaLnBrk="1" hangingPunct="1">
              <a:lnSpc>
                <a:spcPct val="90000"/>
              </a:lnSpc>
              <a:defRPr/>
            </a:pPr>
            <a:endParaRPr lang="hu-HU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Serous </a:t>
            </a:r>
            <a:r>
              <a:rPr lang="en-IN" dirty="0" err="1" smtClean="0"/>
              <a:t>cysadenoma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Typically a </a:t>
            </a:r>
            <a:r>
              <a:rPr lang="en-US" dirty="0" err="1" smtClean="0"/>
              <a:t>unilocular</a:t>
            </a:r>
            <a:r>
              <a:rPr lang="en-US" dirty="0" smtClean="0"/>
              <a:t> cyst with no epithelial thickening </a:t>
            </a:r>
          </a:p>
          <a:p>
            <a:pPr>
              <a:defRPr/>
            </a:pPr>
            <a:r>
              <a:rPr lang="en-US" dirty="0" smtClean="0"/>
              <a:t>Cyst wall is smooth and glistening</a:t>
            </a:r>
          </a:p>
          <a:p>
            <a:pPr>
              <a:defRPr/>
            </a:pPr>
            <a:r>
              <a:rPr lang="en-IN" dirty="0" smtClean="0"/>
              <a:t>Microscopically, the cysts are lined by columnar epithelium, which has abundant cilia</a:t>
            </a:r>
          </a:p>
          <a:p>
            <a:pPr>
              <a:defRPr/>
            </a:pPr>
            <a:r>
              <a:rPr lang="en-IN" dirty="0" smtClean="0"/>
              <a:t>Small papillary projections may be seen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3" name="Text Box 4"/>
          <p:cNvSpPr txBox="1">
            <a:spLocks noChangeArrowheads="1"/>
          </p:cNvSpPr>
          <p:nvPr/>
        </p:nvSpPr>
        <p:spPr bwMode="auto">
          <a:xfrm>
            <a:off x="5257800" y="62484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Arial" pitchFamily="34" charset="0"/>
              </a:rPr>
              <a:t>SEROUS, BENIGN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7028" name="Picture 4" descr="Slide 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8052" name="Picture 4" descr="Slide 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err="1" smtClean="0"/>
              <a:t>Boarderline</a:t>
            </a:r>
            <a:r>
              <a:rPr lang="en-IN" dirty="0" smtClean="0"/>
              <a:t> serous </a:t>
            </a:r>
            <a:r>
              <a:rPr lang="en-IN" dirty="0" err="1" smtClean="0"/>
              <a:t>tumors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low malignant potential tumors </a:t>
            </a:r>
          </a:p>
          <a:p>
            <a:pPr eaLnBrk="1" hangingPunct="1">
              <a:defRPr/>
            </a:pPr>
            <a:r>
              <a:rPr lang="en-US" dirty="0" smtClean="0"/>
              <a:t>typically a </a:t>
            </a:r>
            <a:r>
              <a:rPr lang="en-US" dirty="0" err="1" smtClean="0"/>
              <a:t>unilocular</a:t>
            </a:r>
            <a:r>
              <a:rPr lang="en-US" dirty="0" smtClean="0"/>
              <a:t> cyst  with some solid areas  and papillary </a:t>
            </a:r>
            <a:r>
              <a:rPr lang="en-US" dirty="0" err="1" smtClean="0"/>
              <a:t>excresences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epithelial lining is more complex with cell stratification , tufting and mild to moderate cellular </a:t>
            </a:r>
            <a:r>
              <a:rPr lang="en-US" dirty="0" err="1" smtClean="0"/>
              <a:t>atypia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Stromal</a:t>
            </a:r>
            <a:r>
              <a:rPr lang="en-US" dirty="0" smtClean="0"/>
              <a:t> invasion not seen</a:t>
            </a:r>
          </a:p>
          <a:p>
            <a:pPr eaLnBrk="1" hangingPunct="1">
              <a:defRPr/>
            </a:pPr>
            <a:r>
              <a:rPr lang="en-US" dirty="0" smtClean="0"/>
              <a:t>a small percentage may recur after surgical excision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Serous ovarian carcinoma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Serous ovarian carcinoma is divided into two major groups: </a:t>
            </a:r>
          </a:p>
          <a:p>
            <a:pPr>
              <a:buFont typeface="Wingdings" pitchFamily="2" charset="2"/>
              <a:buNone/>
              <a:defRPr/>
            </a:pPr>
            <a:r>
              <a:rPr lang="en-IN" dirty="0" smtClean="0"/>
              <a:t>    (1) low-grade (well-differentiated) carcinoma </a:t>
            </a:r>
          </a:p>
          <a:p>
            <a:pPr>
              <a:buFont typeface="Wingdings" pitchFamily="2" charset="2"/>
              <a:buNone/>
              <a:defRPr/>
            </a:pPr>
            <a:r>
              <a:rPr lang="en-IN" dirty="0" smtClean="0"/>
              <a:t>    (2) high-grade (moderately to poorly differentiated) carcinoma. </a:t>
            </a:r>
          </a:p>
          <a:p>
            <a:pPr>
              <a:defRPr/>
            </a:pPr>
            <a:r>
              <a:rPr lang="en-IN" dirty="0" smtClean="0"/>
              <a:t>This distinction is based on the degree of nuclear </a:t>
            </a:r>
            <a:r>
              <a:rPr lang="en-IN" dirty="0" err="1" smtClean="0"/>
              <a:t>atypia</a:t>
            </a:r>
            <a:endParaRPr lang="en-IN" dirty="0" smtClean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b="0" dirty="0" smtClean="0"/>
              <a:t>Mutational profile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Low-grade </a:t>
            </a:r>
            <a:r>
              <a:rPr lang="en-IN" dirty="0" err="1" smtClean="0"/>
              <a:t>tumors</a:t>
            </a:r>
            <a:r>
              <a:rPr lang="en-IN" dirty="0" smtClean="0"/>
              <a:t> arising in serous borderline </a:t>
            </a:r>
            <a:r>
              <a:rPr lang="en-IN" dirty="0" err="1" smtClean="0"/>
              <a:t>tumors</a:t>
            </a:r>
            <a:r>
              <a:rPr lang="en-IN" dirty="0" smtClean="0"/>
              <a:t> have mutations in the KRAS, BRAF, or ERBB2 </a:t>
            </a:r>
            <a:r>
              <a:rPr lang="en-IN" dirty="0" err="1" smtClean="0"/>
              <a:t>oncogenes</a:t>
            </a:r>
            <a:r>
              <a:rPr lang="en-IN" dirty="0" smtClean="0"/>
              <a:t>, and usually have wild type TP53 genes.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High-grade </a:t>
            </a:r>
            <a:r>
              <a:rPr lang="en-IN" dirty="0" err="1" smtClean="0"/>
              <a:t>tumors</a:t>
            </a:r>
            <a:r>
              <a:rPr lang="en-IN" dirty="0" smtClean="0"/>
              <a:t> have a high frequency of TP53 mutations</a:t>
            </a:r>
          </a:p>
          <a:p>
            <a:pPr>
              <a:defRPr/>
            </a:pPr>
            <a:r>
              <a:rPr lang="en-IN" dirty="0" smtClean="0"/>
              <a:t>Almost all ovarian carcinomas arising in women with BRCA1 or BRCA2 mutations are high-grade serous carcinomas with TP53 mutations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Genomic imbalances are very common and include amplifications of a number of </a:t>
            </a:r>
            <a:r>
              <a:rPr lang="en-IN" dirty="0" err="1" smtClean="0"/>
              <a:t>oncogenes</a:t>
            </a:r>
            <a:r>
              <a:rPr lang="en-IN" dirty="0" smtClean="0"/>
              <a:t> (e.g., PIK3CA) and deletions of </a:t>
            </a:r>
            <a:r>
              <a:rPr lang="en-IN" dirty="0" err="1" smtClean="0"/>
              <a:t>tumor</a:t>
            </a:r>
            <a:r>
              <a:rPr lang="en-IN" dirty="0" smtClean="0"/>
              <a:t> suppressor genes (e.g., RB)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Ovarian tumors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80% are </a:t>
            </a:r>
            <a:r>
              <a:rPr lang="en-IN" b="1" dirty="0" smtClean="0"/>
              <a:t>benign</a:t>
            </a:r>
            <a:r>
              <a:rPr lang="en-IN" dirty="0" smtClean="0"/>
              <a:t> </a:t>
            </a:r>
            <a:r>
              <a:rPr lang="en-IN" dirty="0" err="1" smtClean="0"/>
              <a:t>occuring</a:t>
            </a:r>
            <a:r>
              <a:rPr lang="en-IN" dirty="0" smtClean="0"/>
              <a:t> mostly in young women between the ages of 20 and 45 years</a:t>
            </a:r>
          </a:p>
          <a:p>
            <a:pPr>
              <a:defRPr/>
            </a:pPr>
            <a:r>
              <a:rPr lang="en-IN" b="1" dirty="0" smtClean="0"/>
              <a:t>Borderline </a:t>
            </a:r>
            <a:r>
              <a:rPr lang="en-IN" b="1" dirty="0" err="1" smtClean="0"/>
              <a:t>tumors</a:t>
            </a:r>
            <a:r>
              <a:rPr lang="en-IN" b="1" dirty="0" smtClean="0"/>
              <a:t> </a:t>
            </a:r>
            <a:r>
              <a:rPr lang="en-IN" dirty="0" smtClean="0"/>
              <a:t>occur at slightly older ages</a:t>
            </a:r>
          </a:p>
          <a:p>
            <a:pPr>
              <a:defRPr/>
            </a:pPr>
            <a:r>
              <a:rPr lang="en-IN" b="1" dirty="0" smtClean="0"/>
              <a:t>Malignant </a:t>
            </a:r>
            <a:r>
              <a:rPr lang="en-IN" b="1" dirty="0" err="1" smtClean="0"/>
              <a:t>tumors</a:t>
            </a:r>
            <a:r>
              <a:rPr lang="en-IN" b="1" dirty="0" smtClean="0"/>
              <a:t> </a:t>
            </a:r>
            <a:r>
              <a:rPr lang="en-IN" dirty="0" smtClean="0"/>
              <a:t>are more common in older women, between the ages of 45 and 65 years</a:t>
            </a:r>
            <a:endParaRPr lang="en-IN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Grossly </a:t>
            </a:r>
            <a:r>
              <a:rPr lang="en-IN" dirty="0" err="1" smtClean="0"/>
              <a:t>tumors</a:t>
            </a:r>
            <a:r>
              <a:rPr lang="en-IN" dirty="0" smtClean="0"/>
              <a:t> are large friable with </a:t>
            </a:r>
            <a:r>
              <a:rPr lang="en-IN" dirty="0" err="1" smtClean="0"/>
              <a:t>multiloculated</a:t>
            </a:r>
            <a:r>
              <a:rPr lang="en-IN" dirty="0" smtClean="0"/>
              <a:t> cysts and </a:t>
            </a:r>
            <a:r>
              <a:rPr lang="en-IN" dirty="0" err="1" smtClean="0"/>
              <a:t>polypoidal</a:t>
            </a:r>
            <a:r>
              <a:rPr lang="en-IN" dirty="0" smtClean="0"/>
              <a:t> growths</a:t>
            </a:r>
          </a:p>
          <a:p>
            <a:pPr>
              <a:defRPr/>
            </a:pPr>
            <a:endParaRPr lang="en-IN" dirty="0" smtClean="0"/>
          </a:p>
          <a:p>
            <a:pPr>
              <a:defRPr/>
            </a:pPr>
            <a:r>
              <a:rPr lang="en-IN" dirty="0" smtClean="0"/>
              <a:t>Most commonly present as bilateral masses with widespread peritoneal metastases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Microscopically the </a:t>
            </a:r>
            <a:r>
              <a:rPr lang="en-IN" dirty="0" err="1" smtClean="0"/>
              <a:t>tumors</a:t>
            </a:r>
            <a:r>
              <a:rPr lang="en-IN" dirty="0" smtClean="0"/>
              <a:t> show a wide variety of architectural patterns like solid, papillary or nested with slit like spaces with marked nuclear </a:t>
            </a:r>
            <a:r>
              <a:rPr lang="en-IN" dirty="0" err="1" smtClean="0"/>
              <a:t>atypia</a:t>
            </a:r>
            <a:endParaRPr lang="en-IN" dirty="0" smtClean="0"/>
          </a:p>
          <a:p>
            <a:pPr>
              <a:defRPr/>
            </a:pPr>
            <a:r>
              <a:rPr lang="en-IN" dirty="0" smtClean="0"/>
              <a:t>Destructive </a:t>
            </a:r>
            <a:r>
              <a:rPr lang="en-IN" dirty="0" err="1" smtClean="0"/>
              <a:t>stromal</a:t>
            </a:r>
            <a:r>
              <a:rPr lang="en-IN" dirty="0" smtClean="0"/>
              <a:t> invasion is seen</a:t>
            </a:r>
          </a:p>
          <a:p>
            <a:pPr>
              <a:defRPr/>
            </a:pPr>
            <a:r>
              <a:rPr lang="en-IN" dirty="0" smtClean="0"/>
              <a:t>Concentric calcifications (</a:t>
            </a:r>
            <a:r>
              <a:rPr lang="en-IN" dirty="0" err="1" smtClean="0"/>
              <a:t>psammoma</a:t>
            </a:r>
            <a:r>
              <a:rPr lang="en-IN" dirty="0" smtClean="0"/>
              <a:t> bodies) characterize serous </a:t>
            </a:r>
            <a:r>
              <a:rPr lang="en-IN" dirty="0" err="1" smtClean="0"/>
              <a:t>tumors</a:t>
            </a:r>
            <a:r>
              <a:rPr lang="en-IN" dirty="0" smtClean="0"/>
              <a:t>, but are not specific for </a:t>
            </a:r>
            <a:r>
              <a:rPr lang="en-IN" dirty="0" err="1" smtClean="0"/>
              <a:t>neoplasia</a:t>
            </a:r>
            <a:endParaRPr lang="en-IN" dirty="0" smtClean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Ovarian Carcinoma</a:t>
            </a:r>
          </a:p>
        </p:txBody>
      </p:sp>
      <p:pic>
        <p:nvPicPr>
          <p:cNvPr id="267267" name="Picture 3" descr="unlabeled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9316" name="Picture 4" descr="Slide 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0" y="6019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Arial" pitchFamily="34" charset="0"/>
              </a:rPr>
              <a:t>Psammoma 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2. Mucinous Tumors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less common</a:t>
            </a:r>
          </a:p>
          <a:p>
            <a:pPr eaLnBrk="1" hangingPunct="1">
              <a:defRPr/>
            </a:pPr>
            <a:r>
              <a:rPr lang="hu-HU" dirty="0" smtClean="0"/>
              <a:t>middle-aged women</a:t>
            </a:r>
          </a:p>
          <a:p>
            <a:pPr eaLnBrk="1" hangingPunct="1">
              <a:defRPr/>
            </a:pPr>
            <a:r>
              <a:rPr lang="hu-HU" dirty="0" smtClean="0"/>
              <a:t>80% benign</a:t>
            </a:r>
          </a:p>
          <a:p>
            <a:pPr eaLnBrk="1" hangingPunct="1">
              <a:defRPr/>
            </a:pPr>
            <a:r>
              <a:rPr lang="hu-HU" dirty="0" smtClean="0"/>
              <a:t>10% borderline</a:t>
            </a:r>
          </a:p>
          <a:p>
            <a:pPr eaLnBrk="1" hangingPunct="1">
              <a:defRPr/>
            </a:pPr>
            <a:r>
              <a:rPr lang="hu-HU" dirty="0" smtClean="0"/>
              <a:t>10% malignant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Mutation of the KRAS proto-oncogene is a consistent genetic alteration in </a:t>
            </a:r>
            <a:r>
              <a:rPr lang="en-IN" dirty="0" err="1" smtClean="0"/>
              <a:t>mucinous</a:t>
            </a:r>
            <a:r>
              <a:rPr lang="en-IN" dirty="0" smtClean="0"/>
              <a:t> </a:t>
            </a:r>
            <a:r>
              <a:rPr lang="en-IN" dirty="0" err="1" smtClean="0"/>
              <a:t>tumors</a:t>
            </a:r>
            <a:r>
              <a:rPr lang="en-IN" dirty="0" smtClean="0"/>
              <a:t> of the ovary, including the </a:t>
            </a:r>
            <a:r>
              <a:rPr lang="en-IN" b="1" dirty="0" smtClean="0"/>
              <a:t>benign </a:t>
            </a:r>
            <a:r>
              <a:rPr lang="en-IN" b="1" dirty="0" err="1" smtClean="0"/>
              <a:t>mucinous</a:t>
            </a:r>
            <a:r>
              <a:rPr lang="en-IN" b="1" dirty="0" smtClean="0"/>
              <a:t> </a:t>
            </a:r>
            <a:r>
              <a:rPr lang="en-IN" b="1" dirty="0" err="1" smtClean="0"/>
              <a:t>cystadenomas</a:t>
            </a:r>
            <a:r>
              <a:rPr lang="en-IN" b="1" dirty="0" smtClean="0"/>
              <a:t> (58%), </a:t>
            </a:r>
            <a:r>
              <a:rPr lang="en-IN" b="1" dirty="0" err="1" smtClean="0"/>
              <a:t>mucinous</a:t>
            </a:r>
            <a:r>
              <a:rPr lang="en-IN" b="1" dirty="0" smtClean="0"/>
              <a:t> borderline </a:t>
            </a:r>
            <a:r>
              <a:rPr lang="en-IN" b="1" dirty="0" err="1" smtClean="0"/>
              <a:t>tumors</a:t>
            </a:r>
            <a:r>
              <a:rPr lang="en-IN" b="1" dirty="0" smtClean="0"/>
              <a:t> (75% to 86%), and ovarian </a:t>
            </a:r>
            <a:r>
              <a:rPr lang="en-IN" b="1" dirty="0" err="1" smtClean="0"/>
              <a:t>mucinous</a:t>
            </a:r>
            <a:r>
              <a:rPr lang="en-IN" b="1" dirty="0" smtClean="0"/>
              <a:t> carcinomas (85%)</a:t>
            </a:r>
            <a:endParaRPr lang="en-IN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Mucinous Tumors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IN" dirty="0" err="1" smtClean="0"/>
              <a:t>Mucinous</a:t>
            </a:r>
            <a:r>
              <a:rPr lang="en-IN" dirty="0" smtClean="0"/>
              <a:t> </a:t>
            </a:r>
            <a:r>
              <a:rPr lang="en-IN" dirty="0" err="1" smtClean="0"/>
              <a:t>tumors</a:t>
            </a:r>
            <a:r>
              <a:rPr lang="en-IN" dirty="0" smtClean="0"/>
              <a:t> tend to produce larger cystic masses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N" dirty="0" smtClean="0"/>
              <a:t>They are </a:t>
            </a:r>
            <a:r>
              <a:rPr lang="en-IN" dirty="0" err="1" smtClean="0"/>
              <a:t>multiloculated</a:t>
            </a:r>
            <a:r>
              <a:rPr lang="en-IN" dirty="0" smtClean="0"/>
              <a:t> </a:t>
            </a:r>
            <a:r>
              <a:rPr lang="en-IN" dirty="0" err="1" smtClean="0"/>
              <a:t>tumors</a:t>
            </a:r>
            <a:r>
              <a:rPr lang="en-IN" dirty="0" smtClean="0"/>
              <a:t> filled with sticky, gelatinous fluid rich in </a:t>
            </a:r>
            <a:r>
              <a:rPr lang="en-IN" dirty="0" err="1" smtClean="0"/>
              <a:t>glycoproteins</a:t>
            </a:r>
            <a:endParaRPr lang="en-US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C</a:t>
            </a:r>
            <a:r>
              <a:rPr lang="hu-HU" dirty="0" smtClean="0"/>
              <a:t>ysts lined by tall columnar mucin producing epithelial cells</a:t>
            </a:r>
            <a:endParaRPr lang="en-IN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Microscopically, benign </a:t>
            </a:r>
            <a:r>
              <a:rPr lang="en-IN" dirty="0" err="1" smtClean="0"/>
              <a:t>mucinous</a:t>
            </a:r>
            <a:r>
              <a:rPr lang="en-IN" dirty="0" smtClean="0"/>
              <a:t> </a:t>
            </a:r>
            <a:r>
              <a:rPr lang="en-IN" dirty="0" err="1" smtClean="0"/>
              <a:t>tumors</a:t>
            </a:r>
            <a:r>
              <a:rPr lang="en-IN" dirty="0" smtClean="0"/>
              <a:t> are characterized by a lining of tall, columnar epithelial cells with apical </a:t>
            </a:r>
            <a:r>
              <a:rPr lang="en-IN" dirty="0" err="1" smtClean="0"/>
              <a:t>mucin</a:t>
            </a:r>
            <a:r>
              <a:rPr lang="en-IN" dirty="0" smtClean="0"/>
              <a:t> that lack cilia</a:t>
            </a:r>
          </a:p>
          <a:p>
            <a:pPr>
              <a:defRPr/>
            </a:pPr>
            <a:endParaRPr lang="en-IN" dirty="0" smtClean="0"/>
          </a:p>
          <a:p>
            <a:pPr marL="342900" lvl="1" indent="-342900">
              <a:buClr>
                <a:schemeClr val="hlink"/>
              </a:buClr>
              <a:defRPr/>
            </a:pPr>
            <a:r>
              <a:rPr lang="en-IN" sz="3200" dirty="0" smtClean="0"/>
              <a:t>Vast majority show </a:t>
            </a:r>
            <a:r>
              <a:rPr lang="hu-HU" sz="3200" dirty="0" smtClean="0"/>
              <a:t>intestinal type</a:t>
            </a:r>
            <a:r>
              <a:rPr lang="en-IN" sz="3200" dirty="0" smtClean="0"/>
              <a:t> differentiation with few showing </a:t>
            </a:r>
            <a:r>
              <a:rPr lang="en-IN" sz="3200" dirty="0" err="1" smtClean="0"/>
              <a:t>endocervical</a:t>
            </a:r>
            <a:r>
              <a:rPr lang="en-IN" sz="3200" dirty="0" smtClean="0"/>
              <a:t> type</a:t>
            </a:r>
            <a:endParaRPr lang="hu-HU" dirty="0" smtClean="0"/>
          </a:p>
          <a:p>
            <a:pPr>
              <a:defRPr/>
            </a:pPr>
            <a:endParaRPr lang="en-IN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 dirty="0" smtClean="0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IN" b="1" dirty="0" smtClean="0"/>
              <a:t>3% of all cancers in females</a:t>
            </a:r>
            <a:endParaRPr lang="en-US" b="1" dirty="0" smtClean="0"/>
          </a:p>
          <a:p>
            <a:pPr eaLnBrk="1" hangingPunct="1">
              <a:defRPr/>
            </a:pPr>
            <a:r>
              <a:rPr lang="hu-HU" b="1" dirty="0" smtClean="0"/>
              <a:t>5th most common cancer leading to death in women </a:t>
            </a: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Risk Factors </a:t>
            </a:r>
            <a:r>
              <a:rPr lang="hu-HU" b="1" dirty="0" smtClean="0"/>
              <a:t>: </a:t>
            </a:r>
            <a:endParaRPr lang="en-US" b="1" dirty="0" smtClean="0"/>
          </a:p>
          <a:p>
            <a:pPr lvl="1" eaLnBrk="1" hangingPunct="1">
              <a:defRPr/>
            </a:pPr>
            <a:r>
              <a:rPr lang="en-US" b="1" dirty="0" smtClean="0"/>
              <a:t>N</a:t>
            </a:r>
            <a:r>
              <a:rPr lang="hu-HU" b="1" dirty="0" smtClean="0"/>
              <a:t>ulliparity</a:t>
            </a:r>
            <a:endParaRPr lang="en-US" b="1" dirty="0" smtClean="0"/>
          </a:p>
          <a:p>
            <a:pPr lvl="1" eaLnBrk="1" hangingPunct="1">
              <a:defRPr/>
            </a:pPr>
            <a:r>
              <a:rPr lang="en-US" b="1" dirty="0" smtClean="0"/>
              <a:t>G</a:t>
            </a:r>
            <a:r>
              <a:rPr lang="hu-HU" b="1" dirty="0" smtClean="0"/>
              <a:t>enetic factors (BRCA1, BRCA2 </a:t>
            </a:r>
            <a:r>
              <a:rPr lang="en-US" b="1" dirty="0" smtClean="0"/>
              <a:t>and p53 </a:t>
            </a:r>
            <a:r>
              <a:rPr lang="hu-HU" b="1" dirty="0" smtClean="0"/>
              <a:t>mutations, </a:t>
            </a:r>
            <a:r>
              <a:rPr lang="en-US" b="1" dirty="0" smtClean="0"/>
              <a:t>over expression of Her 2neu gene</a:t>
            </a:r>
            <a:r>
              <a:rPr lang="hu-HU" b="1" dirty="0" smtClean="0"/>
              <a:t>) </a:t>
            </a:r>
            <a:endParaRPr lang="en-US" b="1" dirty="0" smtClean="0"/>
          </a:p>
          <a:p>
            <a:pPr lvl="1" eaLnBrk="1" hangingPunct="1">
              <a:defRPr/>
            </a:pPr>
            <a:r>
              <a:rPr lang="en-US" b="1" dirty="0" err="1" smtClean="0"/>
              <a:t>Gonadal</a:t>
            </a:r>
            <a:r>
              <a:rPr lang="en-US" b="1" dirty="0" smtClean="0"/>
              <a:t> </a:t>
            </a:r>
            <a:r>
              <a:rPr lang="en-US" b="1" dirty="0" err="1" smtClean="0"/>
              <a:t>dysgenesis</a:t>
            </a:r>
            <a:endParaRPr lang="en-US" b="1" dirty="0" smtClean="0"/>
          </a:p>
          <a:p>
            <a:pPr lvl="1" eaLnBrk="1" hangingPunct="1">
              <a:defRPr/>
            </a:pPr>
            <a:r>
              <a:rPr lang="en-US" b="1" dirty="0" smtClean="0"/>
              <a:t>Decreased incidence in persons who have taken OC and tubal ligation</a:t>
            </a:r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 borderline tumors: complex glandular or papillary architecture, nuclear crowding</a:t>
            </a:r>
            <a:r>
              <a:rPr lang="en-US" dirty="0" smtClean="0"/>
              <a:t> and </a:t>
            </a:r>
            <a:r>
              <a:rPr lang="hu-HU" dirty="0" smtClean="0"/>
              <a:t>atypia</a:t>
            </a:r>
            <a:r>
              <a:rPr lang="en-US" dirty="0" smtClean="0"/>
              <a:t> with</a:t>
            </a:r>
            <a:r>
              <a:rPr lang="hu-HU" dirty="0" smtClean="0"/>
              <a:t> mitoses</a:t>
            </a:r>
            <a:endParaRPr lang="en-IN" dirty="0" smtClean="0"/>
          </a:p>
          <a:p>
            <a:pPr>
              <a:buFont typeface="Wingdings" pitchFamily="2" charset="2"/>
              <a:buNone/>
              <a:defRPr/>
            </a:pPr>
            <a:endParaRPr lang="en-IN" dirty="0" smtClean="0"/>
          </a:p>
          <a:p>
            <a:pPr>
              <a:defRPr/>
            </a:pPr>
            <a:r>
              <a:rPr lang="hu-HU" dirty="0" smtClean="0"/>
              <a:t>in malignant tumors: above criteria but more pronounced and stromal invasion</a:t>
            </a:r>
            <a:r>
              <a:rPr lang="en-IN" dirty="0" smtClean="0"/>
              <a:t> and necrosis</a:t>
            </a:r>
            <a:endParaRPr lang="hu-HU" dirty="0" smtClean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Pseudomyxoma peritonei</a:t>
            </a:r>
            <a:r>
              <a:rPr lang="en-IN" b="1" dirty="0" smtClean="0"/>
              <a:t>- </a:t>
            </a:r>
            <a:r>
              <a:rPr lang="en-IN" dirty="0" smtClean="0"/>
              <a:t>a clinical condition marked by extensive </a:t>
            </a:r>
            <a:r>
              <a:rPr lang="en-IN" dirty="0" err="1" smtClean="0"/>
              <a:t>mucinous</a:t>
            </a:r>
            <a:r>
              <a:rPr lang="en-IN" dirty="0" smtClean="0"/>
              <a:t> </a:t>
            </a:r>
            <a:r>
              <a:rPr lang="en-IN" dirty="0" err="1" smtClean="0"/>
              <a:t>ascitis</a:t>
            </a:r>
            <a:r>
              <a:rPr lang="en-IN" dirty="0" smtClean="0"/>
              <a:t>, </a:t>
            </a:r>
            <a:r>
              <a:rPr lang="en-US" dirty="0" smtClean="0"/>
              <a:t>E</a:t>
            </a:r>
            <a:r>
              <a:rPr lang="hu-HU" dirty="0" smtClean="0"/>
              <a:t>pithelial implants on the peritoneum</a:t>
            </a:r>
            <a:r>
              <a:rPr lang="hu-H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hu-HU" dirty="0" smtClean="0">
                <a:ea typeface="Arial Unicode MS" pitchFamily="34" charset="-128"/>
                <a:cs typeface="Arial Unicode MS" pitchFamily="34" charset="-128"/>
              </a:rPr>
              <a:t>adhesions due to mucin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-</a:t>
            </a:r>
          </a:p>
          <a:p>
            <a:pPr eaLnBrk="1" hangingPunct="1">
              <a:defRPr/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If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extensive, intestinal obstruction and death</a:t>
            </a:r>
            <a:endParaRPr lang="hu-HU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100" y="0"/>
            <a:ext cx="4279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95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152400" y="53340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pitchFamily="34" charset="0"/>
              </a:rPr>
              <a:t>MUCINOUS, BENIGN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borderline mucinosus tumor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76213"/>
            <a:ext cx="7848600" cy="5886450"/>
          </a:xfrm>
          <a:noFill/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900113" y="6308725"/>
            <a:ext cx="496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Comic Sans MS" pitchFamily="66" charset="0"/>
              </a:rPr>
              <a:t> borderline</a:t>
            </a:r>
            <a:r>
              <a:rPr lang="en-US" sz="1800">
                <a:latin typeface="Comic Sans MS" pitchFamily="66" charset="0"/>
              </a:rPr>
              <a:t> mucinous tumor</a:t>
            </a:r>
            <a:endParaRPr lang="hu-HU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2459_08_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7524750" cy="5664200"/>
          </a:xfrm>
          <a:noFill/>
        </p:spPr>
      </p:pic>
      <p:pic>
        <p:nvPicPr>
          <p:cNvPr id="281603" name="Picture 3" descr="2459_08_0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95738" y="3009900"/>
            <a:ext cx="5148262" cy="3875088"/>
          </a:xfrm>
          <a:noFill/>
        </p:spPr>
      </p:pic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468313" y="60928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Comic Sans MS" pitchFamily="66" charset="0"/>
              </a:rPr>
              <a:t>Mucinous tumor- borderline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82628" name="Picture 4" descr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2459_08_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101013" cy="6097588"/>
          </a:xfrm>
          <a:noFill/>
          <a:ln>
            <a:solidFill>
              <a:schemeClr val="tx1"/>
            </a:solidFill>
          </a:ln>
        </p:spPr>
      </p:pic>
      <p:pic>
        <p:nvPicPr>
          <p:cNvPr id="283651" name="Picture 3" descr="2459_08_0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95738" y="2982913"/>
            <a:ext cx="5148262" cy="3875087"/>
          </a:xfrm>
          <a:noFill/>
          <a:ln>
            <a:solidFill>
              <a:schemeClr val="tx1"/>
            </a:solidFill>
          </a:ln>
        </p:spPr>
      </p:pic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Comic Sans MS" pitchFamily="66" charset="0"/>
              </a:rPr>
              <a:t>Mucinous cystadenocarcinoma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3. </a:t>
            </a:r>
            <a:r>
              <a:rPr lang="hu-HU" b="0" smtClean="0"/>
              <a:t>Endometrioid Tumors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defRPr/>
            </a:pPr>
            <a:r>
              <a:rPr lang="en-IN" dirty="0" smtClean="0"/>
              <a:t>M</a:t>
            </a:r>
            <a:r>
              <a:rPr lang="hu-HU" dirty="0" smtClean="0"/>
              <a:t>ostly malignant (carcinoma)</a:t>
            </a:r>
          </a:p>
          <a:p>
            <a:pPr eaLnBrk="1" hangingPunct="1">
              <a:defRPr/>
            </a:pPr>
            <a:r>
              <a:rPr lang="hu-HU" dirty="0" smtClean="0"/>
              <a:t>15-30% of the cases with synchronous endometrioid adenocarcinoma</a:t>
            </a:r>
          </a:p>
          <a:p>
            <a:pPr eaLnBrk="1" hangingPunct="1">
              <a:defRPr/>
            </a:pPr>
            <a:r>
              <a:rPr lang="en-IN" dirty="0" smtClean="0"/>
              <a:t>M</a:t>
            </a:r>
            <a:r>
              <a:rPr lang="hu-HU" dirty="0" smtClean="0"/>
              <a:t>ay coexist with endometriosis</a:t>
            </a:r>
            <a:endParaRPr lang="en-IN" dirty="0" smtClean="0"/>
          </a:p>
          <a:p>
            <a:pPr eaLnBrk="1" hangingPunct="1">
              <a:defRPr/>
            </a:pPr>
            <a:r>
              <a:rPr lang="en-IN" dirty="0" smtClean="0"/>
              <a:t>Molecular changes are similar to endometrial </a:t>
            </a:r>
            <a:r>
              <a:rPr lang="en-IN" dirty="0" err="1" smtClean="0"/>
              <a:t>endometroid</a:t>
            </a:r>
            <a:r>
              <a:rPr lang="en-IN" dirty="0" smtClean="0"/>
              <a:t> carcinoma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MA: </a:t>
            </a:r>
            <a:r>
              <a:rPr lang="en-IN" dirty="0" smtClean="0"/>
              <a:t>-size ranges from 2 to 30 cm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IN" dirty="0" smtClean="0"/>
              <a:t>           -majority are solid with necrotic areas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IN" dirty="0" smtClean="0"/>
              <a:t>           -some may show solid and cystic areas both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IN" dirty="0" smtClean="0"/>
              <a:t>           -</a:t>
            </a:r>
            <a:r>
              <a:rPr lang="hu-HU" dirty="0" smtClean="0"/>
              <a:t>may be bilateral</a:t>
            </a:r>
          </a:p>
          <a:p>
            <a:pPr eaLnBrk="1" hangingPunct="1">
              <a:defRPr/>
            </a:pPr>
            <a:r>
              <a:rPr lang="hu-HU" dirty="0" smtClean="0"/>
              <a:t>MI: glandular structures re</a:t>
            </a:r>
            <a:r>
              <a:rPr lang="en-IN" dirty="0" err="1" smtClean="0"/>
              <a:t>sembling</a:t>
            </a:r>
            <a:r>
              <a:rPr lang="hu-HU" dirty="0" smtClean="0"/>
              <a:t> endometrial glands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86724" name="Picture 4" descr="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u="sng" dirty="0" smtClean="0"/>
              <a:t>Symptoms :</a:t>
            </a:r>
            <a:r>
              <a:rPr lang="hu-HU" sz="2800" b="1" dirty="0" smtClean="0"/>
              <a:t> abdominal pain, abdominal enlargement (ascites), pressure on neighbouring organs</a:t>
            </a:r>
            <a:r>
              <a:rPr lang="en-US" sz="2800" b="1" dirty="0" smtClean="0"/>
              <a:t>, vaginal bleeding, U/S</a:t>
            </a:r>
          </a:p>
          <a:p>
            <a:pPr eaLnBrk="1" hangingPunct="1">
              <a:defRPr/>
            </a:pPr>
            <a:r>
              <a:rPr lang="en-US" sz="2800" b="1" dirty="0" smtClean="0"/>
              <a:t> First clinical presentation may be </a:t>
            </a:r>
            <a:r>
              <a:rPr lang="en-US" sz="2800" b="1" dirty="0" err="1" smtClean="0"/>
              <a:t>ascites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Malignant </a:t>
            </a:r>
            <a:r>
              <a:rPr lang="en-US" sz="2800" b="1" dirty="0" err="1" smtClean="0"/>
              <a:t>ascites</a:t>
            </a:r>
            <a:r>
              <a:rPr lang="en-US" sz="2800" b="1" dirty="0" smtClean="0"/>
              <a:t> in a woman is ovarian cancer until proven otherwise</a:t>
            </a:r>
          </a:p>
          <a:p>
            <a:pPr eaLnBrk="1" hangingPunct="1">
              <a:defRPr/>
            </a:pPr>
            <a:r>
              <a:rPr lang="hu-HU" sz="2800" b="1" u="sng" dirty="0" smtClean="0"/>
              <a:t>Spread:</a:t>
            </a:r>
            <a:r>
              <a:rPr lang="hu-HU" sz="2800" b="1" dirty="0" smtClean="0"/>
              <a:t> peritoneum, contralateral ovary, liver, lung, GI tract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87747" name="Picture 4" descr="end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0"/>
            <a:ext cx="56388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4. Clear cell tumors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B</a:t>
            </a:r>
            <a:r>
              <a:rPr lang="hu-HU" b="1" smtClean="0"/>
              <a:t>enign and borderline tumors are rare</a:t>
            </a:r>
          </a:p>
          <a:p>
            <a:pPr eaLnBrk="1" hangingPunct="1">
              <a:defRPr/>
            </a:pPr>
            <a:r>
              <a:rPr lang="hu-HU" b="1" smtClean="0"/>
              <a:t>MA: cystic mass</a:t>
            </a:r>
          </a:p>
          <a:p>
            <a:pPr eaLnBrk="1" hangingPunct="1">
              <a:defRPr/>
            </a:pPr>
            <a:r>
              <a:rPr lang="hu-HU" b="1" smtClean="0"/>
              <a:t>MI: large hobnail cells with </a:t>
            </a:r>
            <a:r>
              <a:rPr lang="en-US" b="1" smtClean="0"/>
              <a:t>clear cytoplasm and </a:t>
            </a:r>
            <a:r>
              <a:rPr lang="hu-HU" b="1" smtClean="0"/>
              <a:t>high nuclear grade </a:t>
            </a:r>
            <a:endParaRPr lang="en-US" b="1" smtClean="0"/>
          </a:p>
          <a:p>
            <a:pPr eaLnBrk="1" hangingPunct="1">
              <a:defRPr/>
            </a:pPr>
            <a:r>
              <a:rPr lang="en-US" b="1" smtClean="0"/>
              <a:t>Occur in association with endometriosis and endometrioid carcinoma </a:t>
            </a:r>
            <a:endParaRPr lang="hu-H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89795" name="Picture 4" descr="clear ce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5. Brenner Tumor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</a:t>
            </a:r>
            <a:r>
              <a:rPr lang="hu-HU" dirty="0" smtClean="0"/>
              <a:t>ostly benign</a:t>
            </a:r>
            <a:r>
              <a:rPr lang="en-IN" dirty="0" smtClean="0"/>
              <a:t> and relatively uncommon</a:t>
            </a: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MA: </a:t>
            </a:r>
            <a:r>
              <a:rPr lang="en-IN" dirty="0" smtClean="0"/>
              <a:t>Predominantly </a:t>
            </a:r>
            <a:r>
              <a:rPr lang="hu-HU" dirty="0" smtClean="0"/>
              <a:t>solid </a:t>
            </a:r>
            <a:r>
              <a:rPr lang="en-IN" dirty="0" smtClean="0"/>
              <a:t>and rarely </a:t>
            </a:r>
            <a:r>
              <a:rPr lang="hu-HU" dirty="0" smtClean="0"/>
              <a:t>cystic, vary in size</a:t>
            </a:r>
            <a:r>
              <a:rPr lang="en-IN" dirty="0" smtClean="0"/>
              <a:t>- </a:t>
            </a:r>
            <a:r>
              <a:rPr lang="en-IN" dirty="0" err="1" smtClean="0"/>
              <a:t>upto</a:t>
            </a:r>
            <a:r>
              <a:rPr lang="en-IN" dirty="0" smtClean="0"/>
              <a:t> 20 to 30 cm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IN" dirty="0" smtClean="0"/>
              <a:t>    90% unilateral</a:t>
            </a: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MI: nests of</a:t>
            </a:r>
            <a:r>
              <a:rPr lang="en-IN" dirty="0" smtClean="0"/>
              <a:t> bland</a:t>
            </a:r>
            <a:r>
              <a:rPr lang="hu-HU" dirty="0" smtClean="0"/>
              <a:t> transitional epithelial cells within a fibrous stroma</a:t>
            </a:r>
          </a:p>
          <a:p>
            <a:pPr eaLnBrk="1" hangingPunct="1">
              <a:defRPr/>
            </a:pPr>
            <a:r>
              <a:rPr lang="hu-HU" dirty="0" smtClean="0"/>
              <a:t>occasionally occuring with mucinous cystadenomas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91843" name="Picture 4" descr="b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964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70C0"/>
                </a:solidFill>
              </a:rPr>
              <a:t>Sex Cord-</a:t>
            </a:r>
            <a:r>
              <a:rPr lang="en-IN" b="1" dirty="0" err="1" smtClean="0">
                <a:solidFill>
                  <a:srgbClr val="0070C0"/>
                </a:solidFill>
              </a:rPr>
              <a:t>Stromal</a:t>
            </a:r>
            <a:r>
              <a:rPr lang="en-IN" b="1" dirty="0" smtClean="0">
                <a:solidFill>
                  <a:srgbClr val="0070C0"/>
                </a:solidFill>
              </a:rPr>
              <a:t> </a:t>
            </a:r>
            <a:r>
              <a:rPr lang="en-IN" b="1" dirty="0" err="1" smtClean="0">
                <a:solidFill>
                  <a:srgbClr val="0070C0"/>
                </a:solidFill>
              </a:rPr>
              <a:t>Tumors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Granulosa</a:t>
            </a:r>
            <a:r>
              <a:rPr lang="en-IN" dirty="0" smtClean="0"/>
              <a:t> cell </a:t>
            </a:r>
            <a:r>
              <a:rPr lang="en-IN" dirty="0" err="1" smtClean="0"/>
              <a:t>tumors</a:t>
            </a:r>
            <a:r>
              <a:rPr lang="en-IN" dirty="0" smtClean="0"/>
              <a:t> </a:t>
            </a:r>
          </a:p>
          <a:p>
            <a:r>
              <a:rPr lang="en-IN" dirty="0" err="1" smtClean="0"/>
              <a:t>Fibromas</a:t>
            </a:r>
            <a:r>
              <a:rPr lang="en-IN" dirty="0" smtClean="0"/>
              <a:t> </a:t>
            </a:r>
          </a:p>
          <a:p>
            <a:r>
              <a:rPr lang="en-IN" dirty="0" err="1" smtClean="0"/>
              <a:t>Fibrothecomas</a:t>
            </a:r>
            <a:r>
              <a:rPr lang="en-IN" dirty="0" smtClean="0"/>
              <a:t> </a:t>
            </a:r>
          </a:p>
          <a:p>
            <a:r>
              <a:rPr lang="en-IN" dirty="0" err="1" smtClean="0"/>
              <a:t>Thecomas</a:t>
            </a:r>
            <a:r>
              <a:rPr lang="en-IN" dirty="0" smtClean="0"/>
              <a:t> </a:t>
            </a:r>
          </a:p>
          <a:p>
            <a:r>
              <a:rPr lang="en-IN" dirty="0" err="1" smtClean="0"/>
              <a:t>Sertoli-Leydig</a:t>
            </a:r>
            <a:r>
              <a:rPr lang="en-IN" dirty="0" smtClean="0"/>
              <a:t> cell </a:t>
            </a:r>
            <a:r>
              <a:rPr lang="en-IN" dirty="0" err="1" smtClean="0"/>
              <a:t>tumors</a:t>
            </a:r>
            <a:r>
              <a:rPr lang="en-IN" dirty="0" smtClean="0"/>
              <a:t> </a:t>
            </a:r>
          </a:p>
          <a:p>
            <a:r>
              <a:rPr lang="en-IN" dirty="0" smtClean="0"/>
              <a:t>Steroid (lipid) cell </a:t>
            </a:r>
            <a:r>
              <a:rPr lang="en-IN" dirty="0" err="1" smtClean="0"/>
              <a:t>tumors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chemeClr val="hlink"/>
                </a:solidFill>
              </a:rPr>
              <a:t>Granulosa cell tumor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IN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b="1" dirty="0" smtClean="0"/>
              <a:t>At any age</a:t>
            </a:r>
            <a:r>
              <a:rPr lang="en-US" b="1" dirty="0" smtClean="0"/>
              <a:t>, typically post-menopausal patients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Accounts for 5 % of all ovarian </a:t>
            </a:r>
            <a:r>
              <a:rPr lang="en-US" b="1" dirty="0" err="1" smtClean="0"/>
              <a:t>neoplasms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b="1" dirty="0" smtClean="0"/>
              <a:t>Feminizing tumors </a:t>
            </a:r>
            <a:r>
              <a:rPr lang="en-IN" b="1" dirty="0" smtClean="0"/>
              <a:t>as it </a:t>
            </a:r>
            <a:r>
              <a:rPr lang="en-US" b="1" dirty="0" smtClean="0"/>
              <a:t>produce estrogen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Potentially malignant-</a:t>
            </a:r>
            <a:r>
              <a:rPr lang="en-IN" dirty="0" smtClean="0"/>
              <a:t> </a:t>
            </a:r>
            <a:r>
              <a:rPr lang="en-IN" b="1" dirty="0" smtClean="0"/>
              <a:t>The likelihood of malignant </a:t>
            </a:r>
            <a:r>
              <a:rPr lang="en-IN" b="1" dirty="0" err="1" smtClean="0"/>
              <a:t>behavior</a:t>
            </a:r>
            <a:r>
              <a:rPr lang="en-IN" b="1" dirty="0" smtClean="0"/>
              <a:t> (recurrence, extension) ranges from 5% to 25%</a:t>
            </a:r>
            <a:endParaRPr lang="hu-HU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b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hu-HU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hu-HU" b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hu-HU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b="1" dirty="0" smtClean="0"/>
              <a:t>Adult granulosa cell tumor</a:t>
            </a:r>
            <a:r>
              <a:rPr lang="en-IN" b="1" dirty="0" smtClean="0"/>
              <a:t>(95%)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b="1" u="sng" dirty="0" smtClean="0"/>
              <a:t>M</a:t>
            </a:r>
            <a:r>
              <a:rPr lang="en-IN" b="1" u="sng" dirty="0" err="1" smtClean="0"/>
              <a:t>acroscopically</a:t>
            </a:r>
            <a:r>
              <a:rPr lang="hu-HU" b="1" u="sng" dirty="0" smtClean="0"/>
              <a:t> </a:t>
            </a:r>
            <a:endParaRPr lang="en-IN" b="1" u="sng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IN" b="1" dirty="0" smtClean="0"/>
              <a:t>  -usually unilateral, vary from microscopic foci to large solid </a:t>
            </a:r>
            <a:r>
              <a:rPr lang="hu-HU" b="1" dirty="0" smtClean="0"/>
              <a:t>solid  and cystic</a:t>
            </a:r>
            <a:r>
              <a:rPr lang="en-IN" b="1" dirty="0" smtClean="0"/>
              <a:t> areas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IN" b="1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IN" b="1" dirty="0" smtClean="0"/>
              <a:t>   -hormonally active </a:t>
            </a:r>
            <a:r>
              <a:rPr lang="en-IN" b="1" dirty="0" err="1" smtClean="0"/>
              <a:t>tumors</a:t>
            </a:r>
            <a:r>
              <a:rPr lang="en-IN" b="1" dirty="0" smtClean="0"/>
              <a:t> show  yellow coloration due to intracellular lipids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b="1" dirty="0" smtClean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defRPr/>
            </a:pPr>
            <a:r>
              <a:rPr lang="hu-HU" b="1" u="sng" dirty="0" smtClean="0"/>
              <a:t>M</a:t>
            </a:r>
            <a:r>
              <a:rPr lang="en-IN" b="1" u="sng" dirty="0" err="1" smtClean="0"/>
              <a:t>icroscopically</a:t>
            </a:r>
            <a:endParaRPr lang="en-IN" b="1" u="sng" dirty="0" smtClean="0"/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IN" dirty="0" smtClean="0"/>
              <a:t>   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IN" dirty="0" smtClean="0"/>
              <a:t>   -</a:t>
            </a:r>
            <a:r>
              <a:rPr lang="en-IN" b="1" dirty="0" smtClean="0"/>
              <a:t>Small, </a:t>
            </a:r>
            <a:r>
              <a:rPr lang="en-IN" b="1" dirty="0" err="1" smtClean="0"/>
              <a:t>cuboidal</a:t>
            </a:r>
            <a:r>
              <a:rPr lang="en-IN" b="1" dirty="0" smtClean="0"/>
              <a:t> to polygonal cells growing in </a:t>
            </a:r>
            <a:r>
              <a:rPr lang="en-IN" b="1" dirty="0" err="1" smtClean="0"/>
              <a:t>anastomosing</a:t>
            </a:r>
            <a:r>
              <a:rPr lang="en-IN" b="1" dirty="0" smtClean="0"/>
              <a:t> cords, sheets, or strands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IN" b="1" dirty="0" smtClean="0"/>
              <a:t>    -</a:t>
            </a:r>
            <a:r>
              <a:rPr lang="hu-HU" b="1" dirty="0" smtClean="0"/>
              <a:t>tumor cells </a:t>
            </a:r>
            <a:r>
              <a:rPr lang="en-IN" b="1" dirty="0" smtClean="0"/>
              <a:t>show</a:t>
            </a:r>
            <a:r>
              <a:rPr lang="en-US" b="1" dirty="0" smtClean="0"/>
              <a:t> “</a:t>
            </a:r>
            <a:r>
              <a:rPr lang="hu-HU" b="1" dirty="0" smtClean="0"/>
              <a:t>coffee-bean”</a:t>
            </a:r>
            <a:r>
              <a:rPr lang="en-IN" b="1" dirty="0" smtClean="0"/>
              <a:t> like</a:t>
            </a:r>
            <a:r>
              <a:rPr lang="hu-HU" b="1" dirty="0" smtClean="0"/>
              <a:t> nuclei, </a:t>
            </a:r>
            <a:endParaRPr lang="en-IN" b="1" dirty="0" smtClean="0"/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IN" b="1" dirty="0" smtClean="0"/>
              <a:t>    -some cases show </a:t>
            </a:r>
            <a:r>
              <a:rPr lang="hu-HU" b="1" dirty="0" smtClean="0"/>
              <a:t>microfollicular structure</a:t>
            </a:r>
            <a:r>
              <a:rPr lang="en-IN" b="1" dirty="0" smtClean="0"/>
              <a:t> filled with acidophilic material</a:t>
            </a:r>
            <a:r>
              <a:rPr lang="hu-HU" b="1" dirty="0" smtClean="0"/>
              <a:t> (Call- Exner bodies)</a:t>
            </a:r>
            <a:endParaRPr lang="en-IN" b="1" dirty="0" smtClean="0"/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None/>
              <a:defRPr/>
            </a:pPr>
            <a:endParaRPr lang="hu-HU" b="1" dirty="0" smtClean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IN" b="1" dirty="0" smtClean="0"/>
              <a:t>  </a:t>
            </a:r>
            <a:r>
              <a:rPr lang="hu-HU" b="1" u="sng" dirty="0" smtClean="0"/>
              <a:t>Juvenile granulosa cell tumor</a:t>
            </a:r>
            <a:endParaRPr lang="en-IN" b="1" u="sng" dirty="0" smtClean="0"/>
          </a:p>
          <a:p>
            <a:pPr>
              <a:defRPr/>
            </a:pPr>
            <a:r>
              <a:rPr lang="en-IN" dirty="0" smtClean="0"/>
              <a:t>Accounts for about 5% of all </a:t>
            </a:r>
            <a:r>
              <a:rPr lang="en-IN" dirty="0" err="1" smtClean="0"/>
              <a:t>granulosa</a:t>
            </a:r>
            <a:r>
              <a:rPr lang="en-IN" dirty="0" smtClean="0"/>
              <a:t> cell </a:t>
            </a:r>
            <a:r>
              <a:rPr lang="en-IN" dirty="0" err="1" smtClean="0"/>
              <a:t>tumors</a:t>
            </a:r>
            <a:endParaRPr lang="en-IN" dirty="0" smtClean="0"/>
          </a:p>
          <a:p>
            <a:pPr>
              <a:defRPr/>
            </a:pPr>
            <a:r>
              <a:rPr lang="en-IN" dirty="0" smtClean="0"/>
              <a:t>Mean age is 13 yrs</a:t>
            </a:r>
          </a:p>
          <a:p>
            <a:pPr>
              <a:defRPr/>
            </a:pPr>
            <a:r>
              <a:rPr lang="en-IN" dirty="0" smtClean="0"/>
              <a:t>Most </a:t>
            </a:r>
            <a:r>
              <a:rPr lang="en-IN" dirty="0" err="1" smtClean="0"/>
              <a:t>prepubertal</a:t>
            </a:r>
            <a:r>
              <a:rPr lang="en-IN" dirty="0" smtClean="0"/>
              <a:t> patients present with sexual precocity due to excessive </a:t>
            </a:r>
            <a:r>
              <a:rPr lang="en-IN" dirty="0" err="1" smtClean="0"/>
              <a:t>estrogen</a:t>
            </a:r>
            <a:r>
              <a:rPr lang="en-IN" dirty="0" smtClean="0"/>
              <a:t> production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Ovarian tumors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3600" b="1" dirty="0" smtClean="0"/>
              <a:t>Classification ( by origin)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200" b="1" dirty="0" smtClean="0"/>
              <a:t>Surface</a:t>
            </a:r>
            <a:r>
              <a:rPr lang="en-IN" sz="3200" b="1" dirty="0" smtClean="0"/>
              <a:t> epithelial </a:t>
            </a:r>
            <a:r>
              <a:rPr lang="en-IN" sz="3200" b="1" dirty="0" err="1" smtClean="0"/>
              <a:t>stromal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tumor</a:t>
            </a:r>
            <a:endParaRPr lang="en-US" sz="3200" b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hu-HU" sz="32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200" b="1" dirty="0" smtClean="0"/>
              <a:t>Germ cells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tumors</a:t>
            </a:r>
            <a:endParaRPr lang="en-US" sz="3200" b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hu-HU" sz="32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3200" b="1" dirty="0" smtClean="0"/>
              <a:t>Sex cords </a:t>
            </a:r>
            <a:r>
              <a:rPr lang="en-IN" sz="3200" b="1" dirty="0" smtClean="0"/>
              <a:t>– </a:t>
            </a:r>
            <a:r>
              <a:rPr lang="hu-HU" sz="3200" b="1" dirty="0" smtClean="0"/>
              <a:t>stroma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tumors</a:t>
            </a:r>
            <a:endParaRPr lang="en-US" sz="3200" b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hu-HU" sz="32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/>
              <a:t>M</a:t>
            </a:r>
            <a:r>
              <a:rPr lang="hu-HU" sz="3200" b="1" dirty="0" smtClean="0"/>
              <a:t>etastatic 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IN" b="1" u="sng" dirty="0" smtClean="0"/>
              <a:t>  Gross description</a:t>
            </a:r>
          </a:p>
          <a:p>
            <a:pPr>
              <a:buFont typeface="Wingdings" pitchFamily="2" charset="2"/>
              <a:buNone/>
              <a:defRPr/>
            </a:pPr>
            <a:endParaRPr lang="en-IN" b="1" dirty="0" smtClean="0"/>
          </a:p>
          <a:p>
            <a:pPr>
              <a:defRPr/>
            </a:pPr>
            <a:r>
              <a:rPr lang="en-IN" dirty="0" smtClean="0"/>
              <a:t>Usually unilateral, up to 12 cm</a:t>
            </a:r>
          </a:p>
          <a:p>
            <a:pPr>
              <a:defRPr/>
            </a:pPr>
            <a:r>
              <a:rPr lang="en-IN" dirty="0" err="1" smtClean="0"/>
              <a:t>Multiloculated</a:t>
            </a:r>
            <a:r>
              <a:rPr lang="en-IN" dirty="0" smtClean="0"/>
              <a:t>, cystic and solid </a:t>
            </a:r>
            <a:r>
              <a:rPr lang="en-IN" dirty="0" err="1" smtClean="0"/>
              <a:t>tumor</a:t>
            </a:r>
            <a:r>
              <a:rPr lang="en-IN" dirty="0" smtClean="0"/>
              <a:t> with yellow-white solid areas</a:t>
            </a:r>
          </a:p>
          <a:p>
            <a:pPr>
              <a:defRPr/>
            </a:pPr>
            <a:r>
              <a:rPr lang="en-IN" dirty="0" smtClean="0"/>
              <a:t>May have </a:t>
            </a:r>
            <a:r>
              <a:rPr lang="en-IN" dirty="0" err="1" smtClean="0"/>
              <a:t>hemorrhage</a:t>
            </a:r>
            <a:r>
              <a:rPr lang="en-IN" dirty="0" smtClean="0"/>
              <a:t> and necrosis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IN" b="1" dirty="0" smtClean="0"/>
              <a:t>Microscopically </a:t>
            </a:r>
          </a:p>
          <a:p>
            <a:pPr>
              <a:defRPr/>
            </a:pPr>
            <a:r>
              <a:rPr lang="en-IN" dirty="0" smtClean="0"/>
              <a:t>Diffuse or </a:t>
            </a:r>
            <a:r>
              <a:rPr lang="en-IN" dirty="0" err="1" smtClean="0"/>
              <a:t>macrofollicular</a:t>
            </a:r>
            <a:r>
              <a:rPr lang="en-IN" dirty="0" smtClean="0"/>
              <a:t> patterns with </a:t>
            </a:r>
            <a:r>
              <a:rPr lang="en-IN" dirty="0" err="1" smtClean="0"/>
              <a:t>microcysts</a:t>
            </a:r>
            <a:r>
              <a:rPr lang="en-IN" dirty="0" smtClean="0"/>
              <a:t> containing </a:t>
            </a:r>
            <a:r>
              <a:rPr lang="en-IN" dirty="0" err="1" smtClean="0"/>
              <a:t>eosinophilic</a:t>
            </a:r>
            <a:r>
              <a:rPr lang="en-IN" dirty="0" smtClean="0"/>
              <a:t> secretions</a:t>
            </a:r>
          </a:p>
          <a:p>
            <a:pPr>
              <a:defRPr/>
            </a:pPr>
            <a:endParaRPr lang="en-IN" dirty="0" smtClean="0"/>
          </a:p>
          <a:p>
            <a:pPr>
              <a:defRPr/>
            </a:pPr>
            <a:r>
              <a:rPr lang="en-IN" dirty="0" err="1" smtClean="0"/>
              <a:t>Tumor</a:t>
            </a:r>
            <a:r>
              <a:rPr lang="en-IN" dirty="0" smtClean="0"/>
              <a:t> cells have scant cytoplasm, round / oval </a:t>
            </a:r>
            <a:r>
              <a:rPr lang="en-IN" dirty="0" err="1" smtClean="0"/>
              <a:t>hyperchromatic</a:t>
            </a:r>
            <a:r>
              <a:rPr lang="en-IN" dirty="0" smtClean="0"/>
              <a:t> nuclei with small nucleoli, irregular nuclear contours,  rare nuclear grooves and high mitotic rate </a:t>
            </a:r>
          </a:p>
          <a:p>
            <a:pPr>
              <a:buNone/>
              <a:defRPr/>
            </a:pP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Granulosa cell tumor</a:t>
            </a:r>
          </a:p>
        </p:txBody>
      </p:sp>
      <p:pic>
        <p:nvPicPr>
          <p:cNvPr id="323587" name="Picture 3" descr="8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4267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88" name="Picture 4" descr="FEM0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4743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79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228600" y="5105400"/>
            <a:ext cx="3886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CALL-EXNER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>
                <a:solidFill>
                  <a:schemeClr val="hlink"/>
                </a:solidFill>
              </a:rPr>
              <a:t>Fibroma, Thecoma</a:t>
            </a:r>
            <a:r>
              <a:rPr lang="en-IN" dirty="0" smtClean="0">
                <a:solidFill>
                  <a:schemeClr val="hlink"/>
                </a:solidFill>
              </a:rPr>
              <a:t> and </a:t>
            </a:r>
            <a:r>
              <a:rPr lang="en-IN" dirty="0" err="1" smtClean="0">
                <a:solidFill>
                  <a:schemeClr val="hlink"/>
                </a:solidFill>
              </a:rPr>
              <a:t>Fibrothecomas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N" dirty="0" smtClean="0"/>
          </a:p>
          <a:p>
            <a:pPr>
              <a:defRPr/>
            </a:pPr>
            <a:r>
              <a:rPr lang="en-IN" dirty="0" smtClean="0"/>
              <a:t>They are unilateral in about 90% of cases</a:t>
            </a:r>
          </a:p>
          <a:p>
            <a:pPr>
              <a:defRPr/>
            </a:pPr>
            <a:r>
              <a:rPr lang="en-IN" dirty="0" smtClean="0"/>
              <a:t>usually solid, spherical or slightly </a:t>
            </a:r>
            <a:r>
              <a:rPr lang="en-IN" dirty="0" err="1" smtClean="0"/>
              <a:t>lobulated</a:t>
            </a:r>
            <a:r>
              <a:rPr lang="en-IN" dirty="0" smtClean="0"/>
              <a:t>, encapsulated, hard, gray-white masses </a:t>
            </a:r>
          </a:p>
          <a:p>
            <a:pPr>
              <a:defRPr/>
            </a:pPr>
            <a:r>
              <a:rPr lang="en-IN" dirty="0" smtClean="0"/>
              <a:t>covered by glistening, intact ovarian </a:t>
            </a:r>
            <a:r>
              <a:rPr lang="en-IN" dirty="0" err="1" smtClean="0"/>
              <a:t>serosa</a:t>
            </a:r>
            <a:endParaRPr lang="en-IN" dirty="0" smtClean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u="sng" dirty="0" smtClean="0"/>
              <a:t>Fibroma</a:t>
            </a:r>
            <a:r>
              <a:rPr lang="hu-HU" dirty="0" smtClean="0"/>
              <a:t>: composed of fibroblasts</a:t>
            </a:r>
            <a:r>
              <a:rPr lang="en-IN" dirty="0" smtClean="0"/>
              <a:t> and hormonally inactive</a:t>
            </a:r>
            <a:endParaRPr lang="hu-HU" dirty="0" smtClean="0"/>
          </a:p>
          <a:p>
            <a:pPr eaLnBrk="1" hangingPunct="1">
              <a:defRPr/>
            </a:pPr>
            <a:r>
              <a:rPr lang="hu-HU" b="1" u="sng" dirty="0" smtClean="0"/>
              <a:t>Thecoma</a:t>
            </a:r>
            <a:r>
              <a:rPr lang="hu-HU" dirty="0" smtClean="0"/>
              <a:t>: </a:t>
            </a:r>
            <a:r>
              <a:rPr lang="en-IN" dirty="0" smtClean="0"/>
              <a:t>plump </a:t>
            </a:r>
            <a:r>
              <a:rPr lang="hu-HU" dirty="0" smtClean="0"/>
              <a:t>spindle cells with lipid</a:t>
            </a:r>
            <a:r>
              <a:rPr lang="en-IN" dirty="0" smtClean="0"/>
              <a:t> droplets. Rare but hormonally active</a:t>
            </a:r>
          </a:p>
          <a:p>
            <a:pPr eaLnBrk="1" hangingPunct="1">
              <a:defRPr/>
            </a:pPr>
            <a:r>
              <a:rPr lang="en-IN" b="1" u="sng" dirty="0" err="1" smtClean="0"/>
              <a:t>Fibrothecomas</a:t>
            </a:r>
            <a:r>
              <a:rPr lang="en-IN" dirty="0" smtClean="0"/>
              <a:t>:</a:t>
            </a:r>
            <a:r>
              <a:rPr lang="hu-HU" dirty="0" smtClean="0"/>
              <a:t> admixture of the two</a:t>
            </a:r>
            <a:r>
              <a:rPr lang="en-IN" dirty="0" smtClean="0"/>
              <a:t>.</a:t>
            </a:r>
            <a:endParaRPr lang="hu-HU" dirty="0" smtClean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IN" dirty="0" smtClean="0"/>
              <a:t>Clinically present as a pelvic mass accompanied by pain and two decidedly curious associations.</a:t>
            </a:r>
          </a:p>
          <a:p>
            <a:pPr eaLnBrk="1" hangingPunct="1">
              <a:defRPr/>
            </a:pPr>
            <a:r>
              <a:rPr lang="en-IN" dirty="0" smtClean="0"/>
              <a:t> The first is </a:t>
            </a:r>
            <a:r>
              <a:rPr lang="en-IN" dirty="0" err="1" smtClean="0"/>
              <a:t>ascites</a:t>
            </a:r>
            <a:r>
              <a:rPr lang="en-IN" dirty="0" smtClean="0"/>
              <a:t> and uncommonly there is also a hydrothorax, usually only on the right side. </a:t>
            </a:r>
          </a:p>
          <a:p>
            <a:pPr eaLnBrk="1" hangingPunct="1">
              <a:defRPr/>
            </a:pPr>
            <a:r>
              <a:rPr lang="en-IN" dirty="0" smtClean="0"/>
              <a:t>This combination of findings (ovarian </a:t>
            </a:r>
            <a:r>
              <a:rPr lang="en-IN" dirty="0" err="1" smtClean="0"/>
              <a:t>tumor</a:t>
            </a:r>
            <a:r>
              <a:rPr lang="en-IN" dirty="0" smtClean="0"/>
              <a:t>, hydrothorax, and </a:t>
            </a:r>
            <a:r>
              <a:rPr lang="en-IN" dirty="0" err="1" smtClean="0"/>
              <a:t>ascites</a:t>
            </a:r>
            <a:r>
              <a:rPr lang="en-IN" dirty="0" smtClean="0"/>
              <a:t>) is designated </a:t>
            </a:r>
            <a:r>
              <a:rPr lang="en-IN" dirty="0" err="1" smtClean="0"/>
              <a:t>Meigs</a:t>
            </a:r>
            <a:r>
              <a:rPr lang="en-IN" dirty="0" smtClean="0"/>
              <a:t> syndrome </a:t>
            </a:r>
            <a:endParaRPr lang="hu-H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dirty="0" smtClean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The second association is with the basal cell nevus syndrome </a:t>
            </a:r>
            <a:r>
              <a:rPr lang="en-IN" dirty="0" err="1" smtClean="0"/>
              <a:t>charecterized</a:t>
            </a:r>
            <a:r>
              <a:rPr lang="en-IN" dirty="0" smtClean="0"/>
              <a:t> by </a:t>
            </a:r>
          </a:p>
          <a:p>
            <a:pPr>
              <a:defRPr/>
            </a:pPr>
            <a:r>
              <a:rPr lang="en-IN" dirty="0" smtClean="0"/>
              <a:t>Development of more than 2 basal cell carcinomas before the age of 20</a:t>
            </a:r>
          </a:p>
          <a:p>
            <a:pPr>
              <a:defRPr/>
            </a:pPr>
            <a:r>
              <a:rPr lang="en-IN" dirty="0" smtClean="0"/>
              <a:t>Cysts in jaw &amp; Calcification of the </a:t>
            </a:r>
            <a:r>
              <a:rPr lang="en-IN" dirty="0" err="1" smtClean="0"/>
              <a:t>falx</a:t>
            </a:r>
            <a:r>
              <a:rPr lang="en-IN" dirty="0" smtClean="0"/>
              <a:t> </a:t>
            </a:r>
            <a:r>
              <a:rPr lang="en-IN" dirty="0" err="1" smtClean="0"/>
              <a:t>cerebri</a:t>
            </a:r>
            <a:endParaRPr lang="en-IN" dirty="0" smtClean="0"/>
          </a:p>
          <a:p>
            <a:pPr>
              <a:defRPr/>
            </a:pPr>
            <a:r>
              <a:rPr lang="en-IN" dirty="0" smtClean="0"/>
              <a:t>Pits in the palms and soles of the feet</a:t>
            </a:r>
          </a:p>
          <a:p>
            <a:pPr>
              <a:defRPr/>
            </a:pPr>
            <a:r>
              <a:rPr lang="en-IN" dirty="0" err="1" smtClean="0"/>
              <a:t>Macrocephaly</a:t>
            </a:r>
            <a:r>
              <a:rPr lang="en-IN" dirty="0" smtClean="0"/>
              <a:t> (enlarged head size) </a:t>
            </a:r>
          </a:p>
          <a:p>
            <a:pPr>
              <a:defRPr/>
            </a:pPr>
            <a:r>
              <a:rPr lang="en-IN" dirty="0" smtClean="0"/>
              <a:t>Rib or vertebral abnormalities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9731" name="Picture 4" descr="fibr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47800"/>
            <a:ext cx="85344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0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304800"/>
            <a:ext cx="5410200" cy="655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Surface epithelial tumors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defRPr/>
            </a:pPr>
            <a:r>
              <a:rPr lang="en-US" dirty="0" smtClean="0"/>
              <a:t>Mo</a:t>
            </a:r>
            <a:r>
              <a:rPr lang="hu-HU" dirty="0" smtClean="0"/>
              <a:t>st common</a:t>
            </a:r>
            <a:r>
              <a:rPr lang="en-IN" dirty="0" smtClean="0"/>
              <a:t> accounting for approximately 2/3</a:t>
            </a:r>
            <a:r>
              <a:rPr lang="en-IN" baseline="30000" dirty="0" smtClean="0"/>
              <a:t>rd</a:t>
            </a:r>
            <a:r>
              <a:rPr lang="en-IN" dirty="0" smtClean="0"/>
              <a:t> of ovarian </a:t>
            </a:r>
            <a:r>
              <a:rPr lang="en-IN" dirty="0" err="1" smtClean="0"/>
              <a:t>tumors</a:t>
            </a:r>
            <a:endParaRPr lang="en-IN" dirty="0" smtClean="0"/>
          </a:p>
          <a:p>
            <a:pPr marL="609600" indent="-609600" eaLnBrk="1" hangingPunct="1">
              <a:defRPr/>
            </a:pPr>
            <a:endParaRPr lang="en-IN" dirty="0" smtClean="0"/>
          </a:p>
          <a:p>
            <a:pPr marL="609600" indent="-609600" eaLnBrk="1" hangingPunct="1">
              <a:defRPr/>
            </a:pPr>
            <a:r>
              <a:rPr lang="en-US" b="1" dirty="0" smtClean="0"/>
              <a:t>CA-125 is THE important tumor marker</a:t>
            </a:r>
            <a:endParaRPr lang="en-IN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hu-HU" dirty="0" smtClean="0"/>
          </a:p>
          <a:p>
            <a:pPr marL="609600" indent="-609600" eaLnBrk="1" hangingPunct="1">
              <a:defRPr/>
            </a:pPr>
            <a:r>
              <a:rPr lang="hu-HU" dirty="0" smtClean="0"/>
              <a:t>Classifi</a:t>
            </a:r>
            <a:r>
              <a:rPr lang="en-IN" dirty="0" err="1" smtClean="0"/>
              <a:t>ed</a:t>
            </a:r>
            <a:r>
              <a:rPr lang="en-IN" dirty="0" smtClean="0"/>
              <a:t> on the </a:t>
            </a:r>
            <a:r>
              <a:rPr lang="hu-HU" dirty="0" smtClean="0"/>
              <a:t>bas</a:t>
            </a:r>
            <a:r>
              <a:rPr lang="en-IN" dirty="0" smtClean="0"/>
              <a:t>is</a:t>
            </a:r>
            <a:r>
              <a:rPr lang="hu-HU" dirty="0" smtClean="0"/>
              <a:t> o</a:t>
            </a:r>
            <a:r>
              <a:rPr lang="en-IN" dirty="0" smtClean="0"/>
              <a:t>f differentiation and extent of proliferation of the surface epithelium into any </a:t>
            </a:r>
            <a:r>
              <a:rPr lang="en-IN" dirty="0" err="1" smtClean="0"/>
              <a:t>mullerian</a:t>
            </a:r>
            <a:r>
              <a:rPr lang="en-IN" dirty="0" smtClean="0"/>
              <a:t> type epithelium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chemeClr val="hlink"/>
                </a:solidFill>
              </a:rPr>
              <a:t>Sertoli-Leydig cell tumors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Uncommon</a:t>
            </a:r>
            <a:r>
              <a:rPr lang="en-US" dirty="0" smtClean="0"/>
              <a:t>, all age groups, peak 2</a:t>
            </a:r>
            <a:r>
              <a:rPr lang="en-US" baseline="30000" dirty="0" smtClean="0"/>
              <a:t>nd</a:t>
            </a:r>
            <a:r>
              <a:rPr lang="en-US" dirty="0" smtClean="0"/>
              <a:t> to 3</a:t>
            </a:r>
            <a:r>
              <a:rPr lang="en-US" baseline="30000" dirty="0" smtClean="0"/>
              <a:t>rd</a:t>
            </a:r>
            <a:r>
              <a:rPr lang="en-US" dirty="0" smtClean="0"/>
              <a:t> decade</a:t>
            </a: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Masculinization</a:t>
            </a:r>
          </a:p>
          <a:p>
            <a:pPr eaLnBrk="1" hangingPunct="1">
              <a:defRPr/>
            </a:pPr>
            <a:r>
              <a:rPr lang="hu-HU" dirty="0" smtClean="0"/>
              <a:t>Recapitulating the structure of the testis</a:t>
            </a:r>
            <a:r>
              <a:rPr lang="en-IN" dirty="0" smtClean="0"/>
              <a:t> at various stages of development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Gross : unilateral, solid, grey to golden brown</a:t>
            </a:r>
          </a:p>
          <a:p>
            <a:pPr eaLnBrk="1" hangingPunct="1">
              <a:defRPr/>
            </a:pPr>
            <a:r>
              <a:rPr lang="en-US" dirty="0" smtClean="0"/>
              <a:t>Micro: tubules with </a:t>
            </a:r>
            <a:r>
              <a:rPr lang="en-US" dirty="0" err="1" smtClean="0"/>
              <a:t>sertoli</a:t>
            </a:r>
            <a:r>
              <a:rPr lang="en-US" dirty="0" smtClean="0"/>
              <a:t> cells with </a:t>
            </a:r>
            <a:r>
              <a:rPr lang="en-US" dirty="0" err="1" smtClean="0"/>
              <a:t>Leydig</a:t>
            </a:r>
            <a:r>
              <a:rPr lang="en-US" dirty="0" smtClean="0"/>
              <a:t> cells in the stroma</a:t>
            </a:r>
            <a:endParaRPr lang="hu-HU" dirty="0" smtClean="0"/>
          </a:p>
          <a:p>
            <a:pPr eaLnBrk="1" hangingPunct="1"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pic>
        <p:nvPicPr>
          <p:cNvPr id="332804" name="Picture 2" descr="Leydig Cell Tumor - American Urological Assoc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4866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pic>
        <p:nvPicPr>
          <p:cNvPr id="333828" name="Picture 2" descr="Testicular tum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239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Others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Lipid cell tumor</a:t>
            </a:r>
            <a:r>
              <a:rPr lang="en-IN" b="1" dirty="0" smtClean="0"/>
              <a:t>- </a:t>
            </a:r>
            <a:r>
              <a:rPr lang="en-IN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IN" dirty="0" smtClean="0"/>
              <a:t>    -Rare </a:t>
            </a:r>
            <a:r>
              <a:rPr lang="en-IN" dirty="0" err="1" smtClean="0"/>
              <a:t>tumor</a:t>
            </a:r>
            <a:r>
              <a:rPr lang="en-IN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IN" dirty="0" smtClean="0"/>
              <a:t>    -Up to 45 cm, solid, well-circumscribed, yellow-   orange to red-brown.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IN" dirty="0" smtClean="0"/>
              <a:t>    -Sometimes bilateral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IN" dirty="0" smtClean="0"/>
              <a:t>    -Associated with androgenic changes in 56-77%</a:t>
            </a:r>
            <a:endParaRPr lang="en-IN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b="1" dirty="0" err="1" smtClean="0"/>
              <a:t>Hilus</a:t>
            </a:r>
            <a:r>
              <a:rPr lang="en-IN" b="1" dirty="0" smtClean="0"/>
              <a:t> cell </a:t>
            </a:r>
            <a:r>
              <a:rPr lang="en-IN" b="1" dirty="0" err="1" smtClean="0"/>
              <a:t>tumors</a:t>
            </a:r>
            <a:r>
              <a:rPr lang="en-IN" b="1" dirty="0" smtClean="0"/>
              <a:t> (pure </a:t>
            </a:r>
            <a:r>
              <a:rPr lang="en-IN" b="1" dirty="0" err="1" smtClean="0"/>
              <a:t>Leydig</a:t>
            </a:r>
            <a:r>
              <a:rPr lang="en-IN" b="1" dirty="0" smtClean="0"/>
              <a:t> cell </a:t>
            </a:r>
            <a:r>
              <a:rPr lang="en-IN" b="1" dirty="0" err="1" smtClean="0"/>
              <a:t>tumors</a:t>
            </a:r>
            <a:r>
              <a:rPr lang="en-IN" b="1" dirty="0" smtClean="0"/>
              <a:t>) </a:t>
            </a:r>
          </a:p>
          <a:p>
            <a:pPr>
              <a:buFont typeface="Wingdings" pitchFamily="2" charset="2"/>
              <a:buNone/>
              <a:defRPr/>
            </a:pPr>
            <a:r>
              <a:rPr lang="en-IN" b="1" dirty="0" smtClean="0"/>
              <a:t>    -</a:t>
            </a:r>
            <a:r>
              <a:rPr lang="en-IN" dirty="0" smtClean="0"/>
              <a:t>These rare, unilateral and comprised of large lipid-laden </a:t>
            </a:r>
            <a:r>
              <a:rPr lang="en-IN" dirty="0" err="1" smtClean="0"/>
              <a:t>Leydig</a:t>
            </a:r>
            <a:r>
              <a:rPr lang="en-IN" dirty="0" smtClean="0"/>
              <a:t> cells with distinct borders and characteristic </a:t>
            </a:r>
            <a:r>
              <a:rPr lang="en-IN" dirty="0" err="1" smtClean="0"/>
              <a:t>cytoplasmic</a:t>
            </a:r>
            <a:r>
              <a:rPr lang="en-IN" dirty="0" smtClean="0"/>
              <a:t> structures called </a:t>
            </a:r>
            <a:r>
              <a:rPr lang="en-IN" dirty="0" err="1" smtClean="0"/>
              <a:t>Reinke</a:t>
            </a:r>
            <a:r>
              <a:rPr lang="en-IN" dirty="0" smtClean="0"/>
              <a:t> crystalloids. </a:t>
            </a:r>
          </a:p>
          <a:p>
            <a:pPr>
              <a:buFont typeface="Wingdings" pitchFamily="2" charset="2"/>
              <a:buNone/>
              <a:defRPr/>
            </a:pPr>
            <a:r>
              <a:rPr lang="en-IN" dirty="0" smtClean="0"/>
              <a:t>    -Women with </a:t>
            </a:r>
            <a:r>
              <a:rPr lang="en-IN" dirty="0" err="1" smtClean="0"/>
              <a:t>hilus</a:t>
            </a:r>
            <a:r>
              <a:rPr lang="en-IN" dirty="0" smtClean="0"/>
              <a:t> cell </a:t>
            </a:r>
            <a:r>
              <a:rPr lang="en-IN" dirty="0" err="1" smtClean="0"/>
              <a:t>tumors</a:t>
            </a:r>
            <a:r>
              <a:rPr lang="en-IN" dirty="0" smtClean="0"/>
              <a:t> usually present with evidence of </a:t>
            </a:r>
            <a:r>
              <a:rPr lang="en-IN" dirty="0" err="1" smtClean="0"/>
              <a:t>masculinization</a:t>
            </a:r>
            <a:r>
              <a:rPr lang="en-IN" dirty="0" smtClean="0"/>
              <a:t> as the </a:t>
            </a:r>
            <a:r>
              <a:rPr lang="en-IN" dirty="0" err="1" smtClean="0"/>
              <a:t>tumor</a:t>
            </a:r>
            <a:r>
              <a:rPr lang="en-IN" dirty="0" smtClean="0"/>
              <a:t> produce predominantly testosterone</a:t>
            </a:r>
            <a:endParaRPr lang="en-IN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Gynandroblastoma</a:t>
            </a:r>
          </a:p>
          <a:p>
            <a:pPr lvl="1" eaLnBrk="1" hangingPunct="1">
              <a:defRPr/>
            </a:pPr>
            <a:r>
              <a:rPr lang="hu-HU" dirty="0" smtClean="0"/>
              <a:t>Mixture of granulosa theca cells and Sertoli- leydig cells</a:t>
            </a:r>
          </a:p>
          <a:p>
            <a:pPr eaLnBrk="1" hangingPunct="1">
              <a:defRPr/>
            </a:pPr>
            <a:r>
              <a:rPr lang="hu-HU" b="1" dirty="0" smtClean="0"/>
              <a:t>Gonadoblastoma</a:t>
            </a:r>
          </a:p>
          <a:p>
            <a:pPr lvl="1" eaLnBrk="1" hangingPunct="1">
              <a:defRPr/>
            </a:pPr>
            <a:r>
              <a:rPr lang="hu-HU" dirty="0" smtClean="0"/>
              <a:t>Combination of germ cells and sex-cord stromal cells</a:t>
            </a:r>
          </a:p>
          <a:p>
            <a:pPr lvl="1" eaLnBrk="1" hangingPunct="1">
              <a:defRPr/>
            </a:pPr>
            <a:r>
              <a:rPr lang="hu-HU" dirty="0" smtClean="0"/>
              <a:t>In sexually abnormal individuals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 To be continued….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28628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3600" b="1" dirty="0"/>
          </a:p>
        </p:txBody>
      </p:sp>
      <p:pic>
        <p:nvPicPr>
          <p:cNvPr id="4" name="Picture 2" descr="C:\Users\lenovo\Downloads\thankYouCanstock5659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85804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The major </a:t>
            </a:r>
            <a:r>
              <a:rPr lang="en-IN" dirty="0" err="1" smtClean="0"/>
              <a:t>histologic</a:t>
            </a:r>
            <a:r>
              <a:rPr lang="en-IN" dirty="0" smtClean="0"/>
              <a:t> types based on the differentiation of the </a:t>
            </a:r>
            <a:r>
              <a:rPr lang="en-IN" dirty="0" err="1" smtClean="0"/>
              <a:t>neoplastic</a:t>
            </a:r>
            <a:r>
              <a:rPr lang="en-IN" dirty="0" smtClean="0"/>
              <a:t> epithelium:</a:t>
            </a:r>
          </a:p>
          <a:p>
            <a:pPr>
              <a:buFont typeface="Wingdings" pitchFamily="2" charset="2"/>
              <a:buNone/>
              <a:defRPr/>
            </a:pPr>
            <a:r>
              <a:rPr lang="en-IN" dirty="0" smtClean="0"/>
              <a:t>       -serous</a:t>
            </a:r>
          </a:p>
          <a:p>
            <a:pPr>
              <a:buFont typeface="Wingdings" pitchFamily="2" charset="2"/>
              <a:buNone/>
              <a:defRPr/>
            </a:pPr>
            <a:r>
              <a:rPr lang="en-IN" dirty="0" smtClean="0"/>
              <a:t>       -</a:t>
            </a:r>
            <a:r>
              <a:rPr lang="en-IN" dirty="0" err="1" smtClean="0"/>
              <a:t>mucinous</a:t>
            </a:r>
            <a:endParaRPr lang="en-IN" dirty="0" smtClean="0"/>
          </a:p>
          <a:p>
            <a:pPr>
              <a:buFont typeface="Wingdings" pitchFamily="2" charset="2"/>
              <a:buNone/>
              <a:defRPr/>
            </a:pPr>
            <a:r>
              <a:rPr lang="en-IN" dirty="0" smtClean="0"/>
              <a:t>       -</a:t>
            </a:r>
            <a:r>
              <a:rPr lang="en-IN" dirty="0" err="1" smtClean="0"/>
              <a:t>endometrioid</a:t>
            </a:r>
            <a:r>
              <a:rPr lang="en-IN" dirty="0" smtClean="0"/>
              <a:t> </a:t>
            </a:r>
            <a:r>
              <a:rPr lang="en-IN" dirty="0" err="1" smtClean="0"/>
              <a:t>tumors</a:t>
            </a:r>
            <a:endParaRPr lang="en-IN" dirty="0" smtClean="0"/>
          </a:p>
          <a:p>
            <a:pPr>
              <a:buFont typeface="Wingdings" pitchFamily="2" charset="2"/>
              <a:buNone/>
              <a:defRPr/>
            </a:pPr>
            <a:r>
              <a:rPr lang="en-IN" dirty="0" smtClean="0"/>
              <a:t>       -clear cell </a:t>
            </a:r>
            <a:r>
              <a:rPr lang="en-IN" dirty="0" err="1" smtClean="0"/>
              <a:t>tumor</a:t>
            </a:r>
            <a:endParaRPr lang="en-IN" dirty="0" smtClean="0"/>
          </a:p>
          <a:p>
            <a:pPr>
              <a:buFont typeface="Wingdings" pitchFamily="2" charset="2"/>
              <a:buNone/>
              <a:defRPr/>
            </a:pPr>
            <a:r>
              <a:rPr lang="en-IN" dirty="0" smtClean="0"/>
              <a:t>       -transitional </a:t>
            </a:r>
            <a:r>
              <a:rPr lang="en-IN" dirty="0" err="1" smtClean="0"/>
              <a:t>tumor</a:t>
            </a:r>
            <a:endParaRPr lang="en-IN" dirty="0" smtClean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Based on extent of epithelial proliferation ,they are classified as </a:t>
            </a:r>
          </a:p>
          <a:p>
            <a:pPr>
              <a:buFont typeface="Wingdings" pitchFamily="2" charset="2"/>
              <a:buNone/>
              <a:defRPr/>
            </a:pPr>
            <a:r>
              <a:rPr lang="en-IN" b="1" dirty="0" smtClean="0"/>
              <a:t>        -benign</a:t>
            </a:r>
          </a:p>
          <a:p>
            <a:pPr>
              <a:buFont typeface="Wingdings" pitchFamily="2" charset="2"/>
              <a:buNone/>
              <a:defRPr/>
            </a:pPr>
            <a:r>
              <a:rPr lang="en-IN" b="1" dirty="0" smtClean="0"/>
              <a:t>        -borderline</a:t>
            </a:r>
          </a:p>
          <a:p>
            <a:pPr>
              <a:buFont typeface="Wingdings" pitchFamily="2" charset="2"/>
              <a:buNone/>
              <a:defRPr/>
            </a:pPr>
            <a:r>
              <a:rPr lang="en-IN" b="1" dirty="0" smtClean="0"/>
              <a:t>        -malignant.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The benign </a:t>
            </a:r>
            <a:r>
              <a:rPr lang="en-IN" dirty="0" err="1" smtClean="0"/>
              <a:t>tumors</a:t>
            </a:r>
            <a:r>
              <a:rPr lang="en-IN" dirty="0" smtClean="0"/>
              <a:t> are often further </a:t>
            </a:r>
            <a:r>
              <a:rPr lang="en-IN" dirty="0" err="1" smtClean="0"/>
              <a:t>subclassified</a:t>
            </a:r>
            <a:r>
              <a:rPr lang="en-IN" dirty="0" smtClean="0"/>
              <a:t> on the basis of components of the </a:t>
            </a:r>
            <a:r>
              <a:rPr lang="en-IN" dirty="0" err="1" smtClean="0"/>
              <a:t>tumors</a:t>
            </a:r>
            <a:r>
              <a:rPr lang="en-IN" dirty="0" smtClean="0"/>
              <a:t> as-</a:t>
            </a:r>
          </a:p>
          <a:p>
            <a:pPr>
              <a:buFont typeface="Wingdings" pitchFamily="2" charset="2"/>
              <a:buNone/>
              <a:defRPr/>
            </a:pPr>
            <a:r>
              <a:rPr lang="en-IN" b="1" dirty="0" smtClean="0"/>
              <a:t>     -</a:t>
            </a:r>
            <a:r>
              <a:rPr lang="en-IN" dirty="0" err="1" smtClean="0"/>
              <a:t>cystadenomas</a:t>
            </a:r>
            <a:r>
              <a:rPr lang="en-IN" dirty="0" smtClean="0"/>
              <a:t>- </a:t>
            </a:r>
            <a:r>
              <a:rPr lang="en-IN" dirty="0" err="1" smtClean="0"/>
              <a:t>prominantly</a:t>
            </a:r>
            <a:r>
              <a:rPr lang="en-IN" dirty="0" smtClean="0"/>
              <a:t> cystic component</a:t>
            </a:r>
          </a:p>
          <a:p>
            <a:pPr>
              <a:buFont typeface="Wingdings" pitchFamily="2" charset="2"/>
              <a:buNone/>
              <a:defRPr/>
            </a:pPr>
            <a:r>
              <a:rPr lang="en-IN" b="1" dirty="0" smtClean="0"/>
              <a:t>     -</a:t>
            </a:r>
            <a:r>
              <a:rPr lang="en-IN" dirty="0" err="1" smtClean="0"/>
              <a:t>cystadenofibromas</a:t>
            </a:r>
            <a:r>
              <a:rPr lang="en-IN" dirty="0" smtClean="0"/>
              <a:t>- cystic and fibrous areas</a:t>
            </a:r>
          </a:p>
          <a:p>
            <a:pPr>
              <a:buFont typeface="Wingdings" pitchFamily="2" charset="2"/>
              <a:buNone/>
              <a:defRPr/>
            </a:pPr>
            <a:r>
              <a:rPr lang="en-IN" b="1" dirty="0" smtClean="0"/>
              <a:t>     -</a:t>
            </a:r>
            <a:r>
              <a:rPr lang="en-IN" dirty="0" err="1" smtClean="0"/>
              <a:t>adenofibromas</a:t>
            </a:r>
            <a:r>
              <a:rPr lang="en-IN" dirty="0" smtClean="0"/>
              <a:t>-  predominantly fibrous areas</a:t>
            </a:r>
            <a:endParaRPr lang="en-IN" b="1" dirty="0" smtClean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1572</Words>
  <Application>Microsoft Office PowerPoint</Application>
  <PresentationFormat>On-screen Show (4:3)</PresentationFormat>
  <Paragraphs>244</Paragraphs>
  <Slides>66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OVARIAN TUMORS</vt:lpstr>
      <vt:lpstr>Ovarian tumors</vt:lpstr>
      <vt:lpstr>Slide 3</vt:lpstr>
      <vt:lpstr>Slide 4</vt:lpstr>
      <vt:lpstr>Ovarian tumors</vt:lpstr>
      <vt:lpstr>Surface epithelial tumors</vt:lpstr>
      <vt:lpstr>Slide 7</vt:lpstr>
      <vt:lpstr>Slide 8</vt:lpstr>
      <vt:lpstr>Slide 9</vt:lpstr>
      <vt:lpstr>1. Serous tumors</vt:lpstr>
      <vt:lpstr>Serous cysadenoma</vt:lpstr>
      <vt:lpstr>Slide 12</vt:lpstr>
      <vt:lpstr>Slide 13</vt:lpstr>
      <vt:lpstr>Slide 14</vt:lpstr>
      <vt:lpstr>Boarderline serous tumors</vt:lpstr>
      <vt:lpstr>Serous ovarian carcinoma</vt:lpstr>
      <vt:lpstr>Mutational profile</vt:lpstr>
      <vt:lpstr>Slide 18</vt:lpstr>
      <vt:lpstr>Slide 19</vt:lpstr>
      <vt:lpstr>Slide 20</vt:lpstr>
      <vt:lpstr>Slide 21</vt:lpstr>
      <vt:lpstr>Ovarian Carcinoma</vt:lpstr>
      <vt:lpstr>Slide 23</vt:lpstr>
      <vt:lpstr>Slide 24</vt:lpstr>
      <vt:lpstr>Slide 25</vt:lpstr>
      <vt:lpstr>2. Mucinous Tumors</vt:lpstr>
      <vt:lpstr>Pathogenesis</vt:lpstr>
      <vt:lpstr>Mucinous Tumors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3. Endometrioid Tumors</vt:lpstr>
      <vt:lpstr>Slide 38</vt:lpstr>
      <vt:lpstr>Slide 39</vt:lpstr>
      <vt:lpstr>Slide 40</vt:lpstr>
      <vt:lpstr>4. Clear cell tumors</vt:lpstr>
      <vt:lpstr>Slide 42</vt:lpstr>
      <vt:lpstr>5. Brenner Tumor</vt:lpstr>
      <vt:lpstr>Slide 44</vt:lpstr>
      <vt:lpstr>Sex Cord-Stromal Tumors</vt:lpstr>
      <vt:lpstr>Granulosa cell tumor</vt:lpstr>
      <vt:lpstr> </vt:lpstr>
      <vt:lpstr>Slide 48</vt:lpstr>
      <vt:lpstr>Slide 49</vt:lpstr>
      <vt:lpstr>Slide 50</vt:lpstr>
      <vt:lpstr>Slide 51</vt:lpstr>
      <vt:lpstr>Granulosa cell tumor</vt:lpstr>
      <vt:lpstr>Slide 53</vt:lpstr>
      <vt:lpstr>Fibroma, Thecoma and Fibrothecomas</vt:lpstr>
      <vt:lpstr>Slide 55</vt:lpstr>
      <vt:lpstr>Slide 56</vt:lpstr>
      <vt:lpstr>Slide 57</vt:lpstr>
      <vt:lpstr>Slide 58</vt:lpstr>
      <vt:lpstr>Slide 59</vt:lpstr>
      <vt:lpstr>Sertoli-Leydig cell tumors</vt:lpstr>
      <vt:lpstr>Slide 61</vt:lpstr>
      <vt:lpstr>Slide 62</vt:lpstr>
      <vt:lpstr>Others</vt:lpstr>
      <vt:lpstr>Slide 64</vt:lpstr>
      <vt:lpstr>Slide 65</vt:lpstr>
      <vt:lpstr> To be continued….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Seema</dc:creator>
  <cp:lastModifiedBy>DISPATCH SECTION</cp:lastModifiedBy>
  <cp:revision>9</cp:revision>
  <dcterms:created xsi:type="dcterms:W3CDTF">2020-05-11T19:40:28Z</dcterms:created>
  <dcterms:modified xsi:type="dcterms:W3CDTF">2020-05-13T07:14:13Z</dcterms:modified>
</cp:coreProperties>
</file>